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1" r:id="rId5"/>
    <p:sldId id="258" r:id="rId6"/>
    <p:sldId id="263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96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6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045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281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41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17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88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982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0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6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46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03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2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997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385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6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DBF6-BB77-4CD8-BF79-5A87AA91941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207A0-CD8B-47E8-8A90-A77C147A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45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A72C-A847-6104-FC8F-2BF1DD7D2A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Paradigm Shift:</a:t>
            </a:r>
            <a:br>
              <a:rPr lang="en-US" dirty="0"/>
            </a:br>
            <a:r>
              <a:rPr lang="en-US" dirty="0"/>
              <a:t>Worker Power Emerges!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9EF933-F48B-EA4E-0438-FDB938E1F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000" dirty="0"/>
              <a:t>Jelger Kalmijn</a:t>
            </a:r>
          </a:p>
          <a:p>
            <a:r>
              <a:rPr lang="en-US" dirty="0"/>
              <a:t>Spark Union</a:t>
            </a:r>
          </a:p>
          <a:p>
            <a:r>
              <a:rPr lang="en-US" dirty="0"/>
              <a:t>CSU San Marcos Sociology Graduate Student</a:t>
            </a:r>
          </a:p>
        </p:txBody>
      </p:sp>
      <p:pic>
        <p:nvPicPr>
          <p:cNvPr id="5" name="Picture 4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C66698F2-5AA9-8989-D005-1B2E759E1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27913" cy="7882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83079F-2607-F552-6051-B2CD51E9B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387" y="0"/>
            <a:ext cx="7293614" cy="78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0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4065-9890-7AEA-729E-3484FFBE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Crisis for Working People in the US!</a:t>
            </a:r>
            <a:br>
              <a:rPr lang="en-US" sz="3200" dirty="0"/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03764-E53A-83DB-B3FC-4C7A0D49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4" y="2336873"/>
            <a:ext cx="10390909" cy="3897672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Unions and worker power in decline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Worker wealth and well-being static since 1970’s while productivity has steadily increased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Unions have attempted to organize new members since 1990’s but have only succeeded in stemming losses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r>
              <a:rPr lang="en-US" dirty="0"/>
              <a:t>People of color and youth have sought to increase worker power and unions have largely failed to connect to them</a:t>
            </a:r>
          </a:p>
        </p:txBody>
      </p:sp>
      <p:pic>
        <p:nvPicPr>
          <p:cNvPr id="6" name="Picture 5" descr="A black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0FAD5423-9F25-7E91-3FC6-DC67D9FD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66" y="5985164"/>
            <a:ext cx="1862734" cy="8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0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4065-9890-7AEA-729E-3484FFBE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New Paradigm: Worker Voice and Agency</a:t>
            </a:r>
            <a:br>
              <a:rPr lang="en-US" sz="3200" dirty="0"/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03764-E53A-83DB-B3FC-4C7A0D49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4" y="2336873"/>
            <a:ext cx="10390909" cy="389767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2400"/>
              </a:spcBef>
              <a:buNone/>
            </a:pPr>
            <a:r>
              <a:rPr lang="en-US" sz="3200" dirty="0">
                <a:solidFill>
                  <a:schemeClr val="bg1"/>
                </a:solidFill>
              </a:rPr>
              <a:t>Step 1: Popular Education to Build Capacity</a:t>
            </a:r>
          </a:p>
          <a:p>
            <a:pPr marL="0" indent="0">
              <a:spcBef>
                <a:spcPts val="2400"/>
              </a:spcBef>
              <a:buNone/>
            </a:pPr>
            <a:endParaRPr lang="en-US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800" dirty="0"/>
              <a:t>What follows is brief example of popular education to create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dirty="0"/>
              <a:t>	paradigm shift of the worker struggle 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dirty="0"/>
              <a:t>		</a:t>
            </a:r>
            <a:r>
              <a:rPr lang="en-US" sz="2800" u="sng" dirty="0"/>
              <a:t>from</a:t>
            </a:r>
            <a:r>
              <a:rPr lang="en-US" sz="2800" dirty="0"/>
              <a:t> representation of workers as a third party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dirty="0"/>
              <a:t>		</a:t>
            </a:r>
            <a:r>
              <a:rPr lang="en-US" sz="2800" u="sng" dirty="0"/>
              <a:t>to</a:t>
            </a:r>
            <a:r>
              <a:rPr lang="en-US" sz="2800" dirty="0"/>
              <a:t> worker agency</a:t>
            </a:r>
          </a:p>
          <a:p>
            <a:pPr marL="457200" indent="-457200">
              <a:spcBef>
                <a:spcPts val="2400"/>
              </a:spcBef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Picture 5" descr="A black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0FAD5423-9F25-7E91-3FC6-DC67D9FD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66" y="5985164"/>
            <a:ext cx="1862734" cy="8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93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4065-9890-7AEA-729E-3484FFBE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30 minute training framed by pre and post surveys:</a:t>
            </a:r>
            <a:br>
              <a:rPr lang="en-US" sz="3200" dirty="0"/>
            </a:br>
            <a:r>
              <a:rPr lang="en-US" sz="3200" dirty="0">
                <a:solidFill>
                  <a:srgbClr val="FF0000"/>
                </a:solidFill>
              </a:rPr>
              <a:t>From Union as Third Party Actor to Worker Agency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03764-E53A-83DB-B3FC-4C7A0D49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134" y="2336873"/>
            <a:ext cx="10390909" cy="389767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u="sng" dirty="0"/>
              <a:t>Pre-training survey</a:t>
            </a:r>
            <a:r>
              <a:rPr lang="en-US" dirty="0"/>
              <a:t>: assess base understanding of unions (5 min)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u="sng" dirty="0"/>
              <a:t>Union training</a:t>
            </a:r>
            <a:r>
              <a:rPr lang="en-US" dirty="0"/>
              <a:t> (30 minute):</a:t>
            </a:r>
          </a:p>
          <a:p>
            <a:pPr lvl="1"/>
            <a:r>
              <a:rPr lang="en-US" dirty="0"/>
              <a:t>Introduction to </a:t>
            </a:r>
            <a:r>
              <a:rPr lang="en-US"/>
              <a:t>Worker Knowledge and Action</a:t>
            </a:r>
            <a:endParaRPr lang="en-US" dirty="0"/>
          </a:p>
          <a:p>
            <a:pPr lvl="2"/>
            <a:r>
              <a:rPr lang="en-US" dirty="0"/>
              <a:t>Understanding workplace situation</a:t>
            </a:r>
          </a:p>
          <a:p>
            <a:pPr lvl="2"/>
            <a:r>
              <a:rPr lang="en-US" dirty="0"/>
              <a:t>Power analysis</a:t>
            </a:r>
          </a:p>
          <a:p>
            <a:pPr lvl="2"/>
            <a:r>
              <a:rPr lang="en-US" dirty="0"/>
              <a:t>Understand the rules</a:t>
            </a:r>
          </a:p>
          <a:p>
            <a:pPr lvl="2"/>
            <a:r>
              <a:rPr lang="en-US" dirty="0"/>
              <a:t>Make a plan</a:t>
            </a:r>
          </a:p>
          <a:p>
            <a:pPr lvl="1"/>
            <a:r>
              <a:rPr lang="en-US" dirty="0"/>
              <a:t>Small group union problem solving of personal workplace scenario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u="sng" dirty="0"/>
              <a:t>Post-training survey</a:t>
            </a:r>
            <a:r>
              <a:rPr lang="en-US" dirty="0"/>
              <a:t>: assess changes in understanding of unions (5 min)</a:t>
            </a:r>
          </a:p>
        </p:txBody>
      </p:sp>
      <p:pic>
        <p:nvPicPr>
          <p:cNvPr id="6" name="Picture 5" descr="A black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0FAD5423-9F25-7E91-3FC6-DC67D9FDA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66" y="5985164"/>
            <a:ext cx="1862734" cy="8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408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4065-9890-7AEA-729E-3484FFBE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Example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03764-E53A-83DB-B3FC-4C7A0D49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8005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Class of sociology graduate students with minimal exposure to unions participate in synchronous online training with a pre and post survey to assess change in view of unions.</a:t>
            </a:r>
            <a:endParaRPr lang="en-US" sz="3600" i="1" u="sng" dirty="0">
              <a:solidFill>
                <a:schemeClr val="bg1"/>
              </a:solidFill>
            </a:endParaRPr>
          </a:p>
        </p:txBody>
      </p:sp>
      <p:pic>
        <p:nvPicPr>
          <p:cNvPr id="5" name="Picture 4" descr="A black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ACCEC9C5-1067-7424-9B9F-C0E28F39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66" y="5985164"/>
            <a:ext cx="1862734" cy="8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6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4065-9890-7AEA-729E-3484FFBE2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Pre-Training Survey Results: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Union as Third Party, No Worker Agency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03764-E53A-83DB-B3FC-4C7A0D49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800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/>
              <a:t>What is Function of Union?</a:t>
            </a:r>
          </a:p>
          <a:p>
            <a:pPr marL="0" indent="0">
              <a:buNone/>
            </a:pPr>
            <a:r>
              <a:rPr lang="en-US" dirty="0"/>
              <a:t>“represent the workers”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“support you when an employer isn’t treating you fairly”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“organization that protects workers rights”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“protect the rights and wellbeing of employees”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i="1" u="sng" dirty="0">
                <a:solidFill>
                  <a:schemeClr val="bg1"/>
                </a:solidFill>
              </a:rPr>
              <a:t>No identification of union as an organization of workers</a:t>
            </a:r>
          </a:p>
        </p:txBody>
      </p:sp>
      <p:pic>
        <p:nvPicPr>
          <p:cNvPr id="5" name="Picture 4" descr="A black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ACCEC9C5-1067-7424-9B9F-C0E28F39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66" y="5985164"/>
            <a:ext cx="1862734" cy="8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68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04065-9890-7AEA-729E-3484FFBE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630" y="753228"/>
            <a:ext cx="10179636" cy="1080938"/>
          </a:xfrm>
        </p:spPr>
        <p:txBody>
          <a:bodyPr>
            <a:normAutofit fontScale="90000"/>
          </a:bodyPr>
          <a:lstStyle/>
          <a:p>
            <a:r>
              <a:rPr lang="en-US" dirty="0"/>
              <a:t>Post-training Survey Results: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Worker agency seen in scenario by half of participants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03764-E53A-83DB-B3FC-4C7A0D49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636" y="2336872"/>
            <a:ext cx="10789920" cy="4296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400" dirty="0"/>
              <a:t>Relationship of workers and union?</a:t>
            </a:r>
          </a:p>
          <a:p>
            <a:pPr marL="0" indent="0">
              <a:buNone/>
            </a:pPr>
            <a:r>
              <a:rPr lang="en-US" dirty="0"/>
              <a:t>“workers play a fundamental role in workplace action by being the change makers”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“incredibly complex”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“unions are mostly helpful for workers”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“[workers] understood how much importance their jobs hold so they knew how powerful this strike could be”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000" i="1" u="sng" dirty="0">
                <a:solidFill>
                  <a:schemeClr val="bg1"/>
                </a:solidFill>
              </a:rPr>
              <a:t>Basic information combined with discussion of their own </a:t>
            </a:r>
          </a:p>
          <a:p>
            <a:pPr marL="0" indent="0">
              <a:buNone/>
            </a:pPr>
            <a:r>
              <a:rPr lang="en-US" sz="3000" i="1" u="sng" dirty="0">
                <a:solidFill>
                  <a:schemeClr val="bg1"/>
                </a:solidFill>
              </a:rPr>
              <a:t>scenario changed paradigm for some</a:t>
            </a:r>
          </a:p>
        </p:txBody>
      </p:sp>
      <p:pic>
        <p:nvPicPr>
          <p:cNvPr id="5" name="Picture 4" descr="A black and orange logo&#10;&#10;Description automatically generated with medium confidence">
            <a:extLst>
              <a:ext uri="{FF2B5EF4-FFF2-40B4-BE49-F238E27FC236}">
                <a16:creationId xmlns:a16="http://schemas.microsoft.com/office/drawing/2014/main" id="{ACCEC9C5-1067-7424-9B9F-C0E28F394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266" y="5985164"/>
            <a:ext cx="1862734" cy="87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41473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185</TotalTime>
  <Words>381</Words>
  <Application>Microsoft Office PowerPoint</Application>
  <PresentationFormat>Widescreen</PresentationFormat>
  <Paragraphs>53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Paradigm Shift: Worker Power Emerges!</vt:lpstr>
      <vt:lpstr>Crisis for Working People in the US! </vt:lpstr>
      <vt:lpstr>New Paradigm: Worker Voice and Agency </vt:lpstr>
      <vt:lpstr>30 minute training framed by pre and post surveys: From Union as Third Party Actor to Worker Agency </vt:lpstr>
      <vt:lpstr>Training Example</vt:lpstr>
      <vt:lpstr>Pre-Training Survey Results:  Union as Third Party, No Worker Agency</vt:lpstr>
      <vt:lpstr>Post-training Survey Results:  Worker agency seen in scenario by half of participants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Paradigm Shift: Worker Power Emerges!</dc:title>
  <dc:creator>Jelger Kalmijn</dc:creator>
  <cp:lastModifiedBy>Jelger Kalmijn</cp:lastModifiedBy>
  <cp:revision>6</cp:revision>
  <dcterms:created xsi:type="dcterms:W3CDTF">2023-05-08T00:34:16Z</dcterms:created>
  <dcterms:modified xsi:type="dcterms:W3CDTF">2023-05-11T03:54:49Z</dcterms:modified>
</cp:coreProperties>
</file>